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43F574-D28E-4278-B270-024F8C28BC97}" type="slidenum">
              <a:rPr/>
              <a:pPr/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D7E927-A74F-43A4-82FD-ABD4D67ABAF2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678B4D-371F-4A1C-A0D5-01BEAFBA7DC5}" type="slidenum">
              <a:rPr/>
              <a:pPr/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0A1F2A-C86D-4D11-A2F7-C5749F0A9B5F}" type="slidenum">
              <a:rPr/>
              <a:pPr/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927A237-154B-4516-B2DB-376CB474835B}" type="slidenum">
              <a:rPr/>
              <a:pPr/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071486A-3CD4-4E58-8842-68FE986AC7B9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2B9828D-A113-41B7-A06B-C2DA8DCEC653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2E1DF77-C643-4A4B-B0F1-E0E0BBE15F50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0A4A33A-7400-4429-A899-2F88578B7CA2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30513C6-B30B-44F9-BB5D-684AC8CC684B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1F7906F-80E1-4BC1-966F-321D63C9C87A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088A61-869C-4803-9F42-33CBB9DADE44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70F0F07-7F8E-4167-9167-A6B37BCBAD92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C820862-0942-4E6E-9389-33FCD18D218B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219B76F-3CA8-4E85-AA6B-0DDFB22A5311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71D8915-292A-46C4-AB28-345B03271FE6}" type="slidenum">
              <a:rPr/>
              <a:pPr/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C9016FF-808C-4CFE-93DD-22DE7F210E5B}" type="slidenum">
              <a:rPr/>
              <a:pPr/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6C656AC-8228-4BE4-9CD8-F73191A9B1A9}" type="slidenum">
              <a:rPr/>
              <a:pPr/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0DA1D19-EA7E-4010-AB5C-E7C643E201B0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9A4A19D-92F1-4916-A396-80A56A29BACD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3FBBF50-EA99-41F3-8F0C-EACDF81F32F6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21165A21-E404-4010-BB4C-8F3836E095F2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24FB16C-20C1-448F-9FB9-B00F954AE38D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32B93DF-F06B-4CA6-8B86-166268CB2896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E20D354-78DE-499F-95BA-FB1283DCC82F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64AB0B6-52FD-4F6B-9BF3-96D76543C699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DDC90A2-F905-43B1-8D20-3D2789B9B386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0C127AC-D79C-4764-B018-9C177103A1F1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28B1A91-5EA4-416B-9152-85344A639CFC}" type="slidenum">
              <a:rPr/>
              <a:pPr/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3FF433C-B495-4E0B-B786-41BB9D233E98}" type="slidenum">
              <a:rPr/>
              <a:pPr/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FFE3798-5C73-485B-8568-841879C26988}" type="slidenum">
              <a:rPr/>
              <a:pPr/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3A162E1-0948-41D6-855C-6A95F585FC26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0A93E91-0D2D-4AD9-99B0-1EA461516B18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809C4D5-3187-4CF1-8002-5D7352AD060B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586A4CDA-348E-49DF-A254-22AF2CE2EE6E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B319489-4FB0-489C-84B8-BDE7B1BBAE16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3A46735B-061F-4E1B-8214-E6F5948DCF13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A815F17-B171-45EB-A98A-6290717CE578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279461D-A0DD-4D56-AB48-19AC4E077031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F42D151-5F07-4CA5-A07F-F90898988500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E5C6298D-0AFE-49DB-957B-DF9F44B7A451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59DBD73-D5FB-49DA-9968-22FF5788A583}" type="slidenum">
              <a:rPr/>
              <a:pPr/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7B04B789-E73C-42D6-8511-34E1A049E8B6}" type="slidenum">
              <a:rPr/>
              <a:pPr/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667ED51D-3D06-4533-A7EC-06C83C737822}" type="slidenum">
              <a:rPr/>
              <a:pPr/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A2A61D6-57A9-42DC-A78D-5500D434FB1B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AF8206A-1C37-40BE-83E7-B21B9704925C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A0B6244-2B3B-4662-9A67-4973F16F2744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7150D821-2D77-448D-B8B4-9220DD4FE0CA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9D33E19-CBFB-403B-989B-969B8D7D4F98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2962326-2632-4441-82A0-F2C270298C2E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FC7F461E-F845-443B-9C89-0234C12346AB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17DF4A7-A556-4C18-96BF-3F7628B7C082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971B3BA-7079-4CF5-B2F8-05DEBADD9E28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D24FB7F-59B7-4C04-9235-6D1F35816B71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1CFC46A-FC7F-4F9B-B606-4EFD701513D2}" type="slidenum">
              <a:rPr/>
              <a:pPr/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DE535E1-73F9-41A6-BD12-3F33F373E535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A812E52-F570-4DCB-85A5-7B933D7BF762}" type="slidenum">
              <a:rPr/>
              <a:pPr/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33F48A56-9D63-41AA-8DAD-7E82709F6FEE}" type="slidenum">
              <a:rPr/>
              <a:pPr/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7B841C6-1D2A-4204-9D37-D75C9EE51DB2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4A28BD2-F350-40F3-8D92-51EFC4AF4CF6}" type="slidenum">
              <a:rPr/>
              <a:pPr/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118C478-E760-47A4-A352-EED9A9BE756E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BAA0F73-A1F2-4EC4-B78E-99DA936239EF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5EBCD83-9D3C-47D6-9008-9359D12B6199}" type="slidenum">
              <a:rPr/>
              <a:pPr/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BA4CE94-C1CE-4520-A13C-5C0B7FF123BD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05E4FCE-EA95-43F7-A849-DE019748C340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5A18F94-0C6A-4FE0-AE23-9D8DDB805536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7CBF30-AA05-433B-97CE-05BC067591A0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0B8831C5-1CBE-4D19-91B6-F58F968FEE27}" type="slidenum">
              <a:rPr/>
              <a:pPr/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460AC794-C93E-4D62-AF22-B1E827B9884F}" type="slidenum">
              <a:rPr/>
              <a:pPr/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F84CDE3A-1F1C-4876-9800-1EF35AE84960}" type="slidenum">
              <a:rPr/>
              <a:pPr/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98B094B-31C7-4681-AD22-E6C3DFB94C85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C1E18B-9B16-4A56-B709-2FA02E49CADD}" type="slidenum">
              <a:rPr/>
              <a:pPr/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 12" hidden="1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1442520"/>
              <a:gd name="textAreaBottom" fmla="*/ 1442880 h 144252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16" name="Forme libre 11" hidden="1"/>
          <p:cNvSpPr/>
          <p:nvPr/>
        </p:nvSpPr>
        <p:spPr>
          <a:xfrm>
            <a:off x="-53640" y="5785200"/>
            <a:ext cx="3801240" cy="83736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837360"/>
              <a:gd name="textAreaBottom" fmla="*/ 837720 h 83736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2" name="Triangle rectangle 13" hidden="1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4" cstate="print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cxnSp>
        <p:nvCxnSpPr>
          <p:cNvPr id="3" name="Connecteur droit 14"/>
          <p:cNvCxnSpPr/>
          <p:nvPr/>
        </p:nvCxnSpPr>
        <p:spPr>
          <a:xfrm>
            <a:off x="-9000" y="5787720"/>
            <a:ext cx="3405960" cy="1085040"/>
          </a:xfrm>
          <a:prstGeom prst="straightConnector1">
            <a:avLst/>
          </a:prstGeom>
          <a:ln w="12065">
            <a:solidFill>
              <a:srgbClr val="196F85"/>
            </a:solidFill>
            <a:miter/>
          </a:ln>
        </p:spPr>
      </p:cxnSp>
      <p:sp>
        <p:nvSpPr>
          <p:cNvPr id="4" name="Triangle rectangle 9"/>
          <p:cNvSpPr/>
          <p:nvPr/>
        </p:nvSpPr>
        <p:spPr>
          <a:xfrm>
            <a:off x="0" y="4664160"/>
            <a:ext cx="9150480" cy="360"/>
          </a:xfrm>
          <a:prstGeom prst="rtTriangle">
            <a:avLst/>
          </a:prstGeom>
          <a:gradFill rotWithShape="0">
            <a:gsLst>
              <a:gs pos="0">
                <a:srgbClr val="007795"/>
              </a:gs>
              <a:gs pos="100000">
                <a:srgbClr val="4BBADE"/>
              </a:gs>
            </a:gsLst>
            <a:lin ang="3000000"/>
          </a:grad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-44640" rIns="90000" bIns="-4464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grpSp>
        <p:nvGrpSpPr>
          <p:cNvPr id="5" name="Groupe 1"/>
          <p:cNvGrpSpPr/>
          <p:nvPr/>
        </p:nvGrpSpPr>
        <p:grpSpPr>
          <a:xfrm>
            <a:off x="-3600" y="4952880"/>
            <a:ext cx="9147960" cy="1911600"/>
            <a:chOff x="-3600" y="4952880"/>
            <a:chExt cx="9147960" cy="1911600"/>
          </a:xfrm>
        </p:grpSpPr>
        <p:sp>
          <p:nvSpPr>
            <p:cNvPr id="6" name="Forme libre 6"/>
            <p:cNvSpPr/>
            <p:nvPr/>
          </p:nvSpPr>
          <p:spPr>
            <a:xfrm>
              <a:off x="1687680" y="4952880"/>
              <a:ext cx="7455600" cy="487440"/>
            </a:xfrm>
            <a:custGeom>
              <a:avLst/>
              <a:gdLst>
                <a:gd name="textAreaLeft" fmla="*/ 0 w 7455600"/>
                <a:gd name="textAreaRight" fmla="*/ 7455960 w 7455600"/>
                <a:gd name="textAreaTop" fmla="*/ 0 h 487440"/>
                <a:gd name="textAreaBottom" fmla="*/ 487800 h 487440"/>
              </a:gdLst>
              <a:ahLst/>
              <a:cxnLst/>
              <a:rect l="textAreaLeft" t="textAreaTop" r="textAreaRight" b="textAreaBottom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endParaRPr>
            </a:p>
          </p:txBody>
        </p:sp>
        <p:sp>
          <p:nvSpPr>
            <p:cNvPr id="7" name="Forme libre 7"/>
            <p:cNvSpPr/>
            <p:nvPr/>
          </p:nvSpPr>
          <p:spPr>
            <a:xfrm>
              <a:off x="35280" y="5237640"/>
              <a:ext cx="9108000" cy="788040"/>
            </a:xfrm>
            <a:custGeom>
              <a:avLst/>
              <a:gdLst>
                <a:gd name="textAreaLeft" fmla="*/ 0 w 9108000"/>
                <a:gd name="textAreaRight" fmla="*/ 9108360 w 9108000"/>
                <a:gd name="textAreaTop" fmla="*/ 0 h 788040"/>
                <a:gd name="textAreaBottom" fmla="*/ 788400 h 788040"/>
              </a:gdLst>
              <a:ahLst/>
              <a:cxnLst/>
              <a:rect l="textAreaLeft" t="textAreaTop" r="textAreaRight" b="textAreaBottom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en-US" sz="1800" b="0" strike="noStrike" spc="-1">
                <a:solidFill>
                  <a:srgbClr val="000000"/>
                </a:solidFill>
                <a:latin typeface="Lucida Sans Unicode"/>
                <a:ea typeface="DejaVu Sans"/>
              </a:endParaRPr>
            </a:p>
          </p:txBody>
        </p:sp>
        <p:sp>
          <p:nvSpPr>
            <p:cNvPr id="8" name="Forme libre 10"/>
            <p:cNvSpPr/>
            <p:nvPr/>
          </p:nvSpPr>
          <p:spPr>
            <a:xfrm>
              <a:off x="0" y="5001120"/>
              <a:ext cx="9143280" cy="1863360"/>
            </a:xfrm>
            <a:custGeom>
              <a:avLst/>
              <a:gdLst>
                <a:gd name="textAreaLeft" fmla="*/ 0 w 9143280"/>
                <a:gd name="textAreaRight" fmla="*/ 9143640 w 9143280"/>
                <a:gd name="textAreaTop" fmla="*/ 0 h 1863360"/>
                <a:gd name="textAreaBottom" fmla="*/ 1863720 h 1863360"/>
              </a:gdLst>
              <a:ahLst/>
              <a:cxnLst/>
              <a:rect l="textAreaLeft" t="textAreaTop" r="textAreaRight" b="textAreaBottom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 cstate="print">
                <a:alphaModFix amt="50000"/>
              </a:blip>
              <a:srcRect/>
              <a:tile tx="0" ty="0" sx="50000" sy="50000" algn="t"/>
            </a:blipFill>
            <a:ln w="12700">
              <a:noFill/>
            </a:ln>
            <a:effectLst>
              <a:outerShdw blurRad="50760" dist="3816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Lucida Sans Unicode"/>
                <a:ea typeface="DejaVu Sans"/>
              </a:endParaRPr>
            </a:p>
          </p:txBody>
        </p:sp>
        <p:cxnSp>
          <p:nvCxnSpPr>
            <p:cNvPr id="9" name="Connecteur droit 11"/>
            <p:cNvCxnSpPr/>
            <p:nvPr/>
          </p:nvCxnSpPr>
          <p:spPr>
            <a:xfrm>
              <a:off x="-3600" y="4997520"/>
              <a:ext cx="9148320" cy="790920"/>
            </a:xfrm>
            <a:prstGeom prst="straightConnector1">
              <a:avLst/>
            </a:prstGeom>
            <a:ln w="12065">
              <a:solidFill>
                <a:srgbClr val="196F85"/>
              </a:solidFill>
              <a:miter/>
            </a:ln>
          </p:spPr>
        </p:cxn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ftr" idx="1"/>
          </p:nvPr>
        </p:nvSpPr>
        <p:spPr>
          <a:xfrm>
            <a:off x="4380120" y="6408000"/>
            <a:ext cx="2350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sldNum" idx="2"/>
          </p:nvPr>
        </p:nvSpPr>
        <p:spPr>
          <a:xfrm>
            <a:off x="8647200" y="6408000"/>
            <a:ext cx="365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D047846-4187-4A06-BEED-E3A5B5D2A4AE}" type="slidenum">
              <a:rPr lang="en-US" sz="1000" b="0" strike="noStrike" spc="-1">
                <a:solidFill>
                  <a:srgbClr val="FFFFFF"/>
                </a:solidFill>
                <a:latin typeface="Lucida Sans Unicode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‹N°›</a:t>
            </a:fld>
            <a:endParaRPr lang="fr-F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dt" idx="3"/>
          </p:nvPr>
        </p:nvSpPr>
        <p:spPr>
          <a:xfrm>
            <a:off x="6726960" y="6408000"/>
            <a:ext cx="1919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 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rme libre 12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1442520"/>
              <a:gd name="textAreaBottom" fmla="*/ 1442880 h 144252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52" name="Forme libre 11"/>
          <p:cNvSpPr/>
          <p:nvPr/>
        </p:nvSpPr>
        <p:spPr>
          <a:xfrm>
            <a:off x="-53640" y="5785200"/>
            <a:ext cx="3801240" cy="83736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837360"/>
              <a:gd name="textAreaBottom" fmla="*/ 837720 h 83736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53" name="Triangle rectangle 1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4" cstate="print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cxnSp>
        <p:nvCxnSpPr>
          <p:cNvPr id="54" name="Connecteur droit 14"/>
          <p:cNvCxnSpPr/>
          <p:nvPr/>
        </p:nvCxnSpPr>
        <p:spPr>
          <a:xfrm>
            <a:off x="-9000" y="5787720"/>
            <a:ext cx="3405960" cy="1085040"/>
          </a:xfrm>
          <a:prstGeom prst="straightConnector1">
            <a:avLst/>
          </a:prstGeom>
          <a:ln w="12065">
            <a:solidFill>
              <a:srgbClr val="196F85"/>
            </a:solidFill>
            <a:miter/>
          </a:ln>
        </p:spPr>
      </p:cxnSp>
      <p:sp>
        <p:nvSpPr>
          <p:cNvPr id="55" name="PlaceHolder 1"/>
          <p:cNvSpPr>
            <a:spLocks noGrp="1"/>
          </p:cNvSpPr>
          <p:nvPr>
            <p:ph type="ftr" idx="4"/>
          </p:nvPr>
        </p:nvSpPr>
        <p:spPr>
          <a:xfrm>
            <a:off x="4380120" y="6408000"/>
            <a:ext cx="2350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sldNum" idx="5"/>
          </p:nvPr>
        </p:nvSpPr>
        <p:spPr>
          <a:xfrm>
            <a:off x="8647200" y="6408000"/>
            <a:ext cx="365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00" b="0" strike="noStrike" spc="-1">
                <a:solidFill>
                  <a:srgbClr val="000000"/>
                </a:solidFill>
                <a:latin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CF6B023-B2E1-4BD9-BA82-B095A49C6A2F}" type="slidenum">
              <a:rPr lang="en-US" sz="1000" b="0" strike="noStrike" spc="-1">
                <a:solidFill>
                  <a:srgbClr val="000000"/>
                </a:solidFill>
                <a:latin typeface="Lucida Sans Unicode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‹N°›</a:t>
            </a:fld>
            <a:endParaRPr lang="fr-F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6"/>
          </p:nvPr>
        </p:nvSpPr>
        <p:spPr>
          <a:xfrm>
            <a:off x="6726960" y="6408000"/>
            <a:ext cx="1919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 tx="0" ty="0" sx="49911" sy="49911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orme libre 12" hidden="1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1442520"/>
              <a:gd name="textAreaBottom" fmla="*/ 1442880 h 144252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97" name="Forme libre 11" hidden="1"/>
          <p:cNvSpPr/>
          <p:nvPr/>
        </p:nvSpPr>
        <p:spPr>
          <a:xfrm>
            <a:off x="-53640" y="5785200"/>
            <a:ext cx="3801240" cy="83736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837360"/>
              <a:gd name="textAreaBottom" fmla="*/ 837720 h 83736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98" name="Triangle rectangle 13" hidden="1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5" cstate="print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cxnSp>
        <p:nvCxnSpPr>
          <p:cNvPr id="99" name="Connecteur droit 14"/>
          <p:cNvCxnSpPr/>
          <p:nvPr/>
        </p:nvCxnSpPr>
        <p:spPr>
          <a:xfrm>
            <a:off x="-9000" y="5787720"/>
            <a:ext cx="3405960" cy="1085040"/>
          </a:xfrm>
          <a:prstGeom prst="straightConnector1">
            <a:avLst/>
          </a:prstGeom>
          <a:ln w="12065">
            <a:solidFill>
              <a:srgbClr val="196F85"/>
            </a:solidFill>
            <a:miter/>
          </a:ln>
        </p:spPr>
      </p:cxnSp>
      <p:sp>
        <p:nvSpPr>
          <p:cNvPr id="100" name="PlaceHolder 1"/>
          <p:cNvSpPr>
            <a:spLocks noGrp="1"/>
          </p:cNvSpPr>
          <p:nvPr>
            <p:ph type="ftr" idx="7"/>
          </p:nvPr>
        </p:nvSpPr>
        <p:spPr>
          <a:xfrm>
            <a:off x="4380120" y="6408000"/>
            <a:ext cx="2350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sldNum" idx="8"/>
          </p:nvPr>
        </p:nvSpPr>
        <p:spPr>
          <a:xfrm>
            <a:off x="8647200" y="6408000"/>
            <a:ext cx="365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00" b="0" strike="noStrike" spc="-1">
                <a:solidFill>
                  <a:srgbClr val="000000"/>
                </a:solidFill>
                <a:latin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E1238E5-ED8C-4C54-B99F-B011E2E0D151}" type="slidenum">
              <a:rPr lang="en-US" sz="1000" b="0" strike="noStrike" spc="-1">
                <a:solidFill>
                  <a:srgbClr val="000000"/>
                </a:solidFill>
                <a:latin typeface="Lucida Sans Unicode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‹N°›</a:t>
            </a:fld>
            <a:endParaRPr lang="fr-F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9"/>
          </p:nvPr>
        </p:nvSpPr>
        <p:spPr>
          <a:xfrm>
            <a:off x="6726960" y="6408000"/>
            <a:ext cx="1919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10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4B4B4"/>
            </a:gs>
            <a:gs pos="100000">
              <a:srgbClr val="000000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orme libre 12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1442520"/>
              <a:gd name="textAreaBottom" fmla="*/ 1442880 h 144252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Lucida Sans Unicode"/>
              <a:ea typeface="DejaVu Sans"/>
            </a:endParaRPr>
          </a:p>
        </p:txBody>
      </p:sp>
      <p:sp>
        <p:nvSpPr>
          <p:cNvPr id="142" name="Forme libre 11"/>
          <p:cNvSpPr/>
          <p:nvPr/>
        </p:nvSpPr>
        <p:spPr>
          <a:xfrm>
            <a:off x="-53640" y="5785200"/>
            <a:ext cx="3801240" cy="83736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837360"/>
              <a:gd name="textAreaBottom" fmla="*/ 837720 h 83736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FFFFFF"/>
              </a:solidFill>
              <a:latin typeface="Lucida Sans Unicode"/>
              <a:ea typeface="DejaVu Sans"/>
            </a:endParaRPr>
          </a:p>
        </p:txBody>
      </p:sp>
      <p:sp>
        <p:nvSpPr>
          <p:cNvPr id="143" name="Triangle rectangle 1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4" cstate="print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cxnSp>
        <p:nvCxnSpPr>
          <p:cNvPr id="144" name="Connecteur droit 14"/>
          <p:cNvCxnSpPr/>
          <p:nvPr/>
        </p:nvCxnSpPr>
        <p:spPr>
          <a:xfrm>
            <a:off x="-9000" y="5787720"/>
            <a:ext cx="3405960" cy="1085040"/>
          </a:xfrm>
          <a:prstGeom prst="straightConnector1">
            <a:avLst/>
          </a:prstGeom>
          <a:ln w="12065">
            <a:solidFill>
              <a:srgbClr val="196F85"/>
            </a:solidFill>
            <a:miter/>
          </a:ln>
        </p:spPr>
      </p:cxnSp>
      <p:sp>
        <p:nvSpPr>
          <p:cNvPr id="145" name="Chevron 6"/>
          <p:cNvSpPr/>
          <p:nvPr/>
        </p:nvSpPr>
        <p:spPr>
          <a:xfrm>
            <a:off x="3636720" y="3005640"/>
            <a:ext cx="182160" cy="22788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168AA7"/>
              </a:gs>
              <a:gs pos="100000">
                <a:srgbClr val="51B7D9"/>
              </a:gs>
            </a:gsLst>
            <a:lin ang="16200000"/>
          </a:gradFill>
          <a:ln w="3175" cap="rnd">
            <a:solidFill>
              <a:srgbClr val="21778D"/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sp>
        <p:nvSpPr>
          <p:cNvPr id="146" name="Chevron 7"/>
          <p:cNvSpPr/>
          <p:nvPr/>
        </p:nvSpPr>
        <p:spPr>
          <a:xfrm>
            <a:off x="3450240" y="3005640"/>
            <a:ext cx="182160" cy="22788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168AA7"/>
              </a:gs>
              <a:gs pos="100000">
                <a:srgbClr val="51B7D9"/>
              </a:gs>
            </a:gsLst>
            <a:lin ang="16200000"/>
          </a:gradFill>
          <a:ln w="3175" cap="rnd">
            <a:solidFill>
              <a:srgbClr val="21778D"/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ftr" idx="10"/>
          </p:nvPr>
        </p:nvSpPr>
        <p:spPr>
          <a:xfrm>
            <a:off x="4380120" y="6408000"/>
            <a:ext cx="2350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48" name="PlaceHolder 2"/>
          <p:cNvSpPr>
            <a:spLocks noGrp="1"/>
          </p:cNvSpPr>
          <p:nvPr>
            <p:ph type="sldNum" idx="11"/>
          </p:nvPr>
        </p:nvSpPr>
        <p:spPr>
          <a:xfrm>
            <a:off x="8647200" y="6408000"/>
            <a:ext cx="365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6CE16E9-29E0-4C17-BD06-3334EAD4A202}" type="slidenum">
              <a:rPr lang="en-US" sz="1000" b="0" strike="noStrike" spc="-1">
                <a:solidFill>
                  <a:srgbClr val="FFFFFF"/>
                </a:solidFill>
                <a:latin typeface="Lucida Sans Unicode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‹N°›</a:t>
            </a:fld>
            <a:endParaRPr lang="fr-F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dt" idx="12"/>
          </p:nvPr>
        </p:nvSpPr>
        <p:spPr>
          <a:xfrm>
            <a:off x="6726960" y="6408000"/>
            <a:ext cx="1919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15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orme libre 12"/>
          <p:cNvSpPr/>
          <p:nvPr/>
        </p:nvSpPr>
        <p:spPr>
          <a:xfrm>
            <a:off x="716400" y="5001840"/>
            <a:ext cx="3801240" cy="144252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1442520"/>
              <a:gd name="textAreaBottom" fmla="*/ 1442880 h 144252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189" name="Forme libre 11"/>
          <p:cNvSpPr/>
          <p:nvPr/>
        </p:nvSpPr>
        <p:spPr>
          <a:xfrm>
            <a:off x="-53640" y="5785200"/>
            <a:ext cx="3801240" cy="837360"/>
          </a:xfrm>
          <a:custGeom>
            <a:avLst/>
            <a:gdLst>
              <a:gd name="textAreaLeft" fmla="*/ 0 w 3801240"/>
              <a:gd name="textAreaRight" fmla="*/ 3801600 w 3801240"/>
              <a:gd name="textAreaTop" fmla="*/ 0 h 837360"/>
              <a:gd name="textAreaBottom" fmla="*/ 837720 h 837360"/>
            </a:gdLst>
            <a:ahLst/>
            <a:cxnLst/>
            <a:rect l="textAreaLeft" t="textAreaTop" r="textAreaRight" b="textAreaBottom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Lucida Sans Unicode"/>
              <a:ea typeface="DejaVu Sans"/>
            </a:endParaRPr>
          </a:p>
        </p:txBody>
      </p:sp>
      <p:sp>
        <p:nvSpPr>
          <p:cNvPr id="190" name="Triangle rectangle 13"/>
          <p:cNvSpPr/>
          <p:nvPr/>
        </p:nvSpPr>
        <p:spPr>
          <a:xfrm>
            <a:off x="-6120" y="5791320"/>
            <a:ext cx="3401640" cy="1080000"/>
          </a:xfrm>
          <a:prstGeom prst="rtTriangle">
            <a:avLst/>
          </a:prstGeom>
          <a:blipFill rotWithShape="0">
            <a:blip r:embed="rId14" cstate="print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cxnSp>
        <p:nvCxnSpPr>
          <p:cNvPr id="191" name="Connecteur droit 14"/>
          <p:cNvCxnSpPr/>
          <p:nvPr/>
        </p:nvCxnSpPr>
        <p:spPr>
          <a:xfrm>
            <a:off x="-9000" y="5787720"/>
            <a:ext cx="3405960" cy="1085040"/>
          </a:xfrm>
          <a:prstGeom prst="straightConnector1">
            <a:avLst/>
          </a:prstGeom>
          <a:ln w="12065">
            <a:solidFill>
              <a:srgbClr val="196F85"/>
            </a:solidFill>
            <a:miter/>
          </a:ln>
        </p:spPr>
      </p:cxnSp>
      <p:sp>
        <p:nvSpPr>
          <p:cNvPr id="192" name="PlaceHolder 1"/>
          <p:cNvSpPr>
            <a:spLocks noGrp="1"/>
          </p:cNvSpPr>
          <p:nvPr>
            <p:ph type="ftr" idx="13"/>
          </p:nvPr>
        </p:nvSpPr>
        <p:spPr>
          <a:xfrm>
            <a:off x="4380120" y="6408000"/>
            <a:ext cx="2350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&lt;pied de page&gt;</a:t>
            </a:r>
          </a:p>
        </p:txBody>
      </p:sp>
      <p:sp>
        <p:nvSpPr>
          <p:cNvPr id="193" name="PlaceHolder 2"/>
          <p:cNvSpPr>
            <a:spLocks noGrp="1"/>
          </p:cNvSpPr>
          <p:nvPr>
            <p:ph type="sldNum" idx="14"/>
          </p:nvPr>
        </p:nvSpPr>
        <p:spPr>
          <a:xfrm>
            <a:off x="8647200" y="6408000"/>
            <a:ext cx="36504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000" b="0" strike="noStrike" spc="-1">
                <a:solidFill>
                  <a:srgbClr val="000000"/>
                </a:solidFill>
                <a:latin typeface="Lucida Sans Unicode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0C37DFD-ED0B-427F-8FCD-65C9BD3E443A}" type="slidenum">
              <a:rPr lang="en-US" sz="1000" b="0" strike="noStrike" spc="-1">
                <a:solidFill>
                  <a:srgbClr val="000000"/>
                </a:solidFill>
                <a:latin typeface="Lucida Sans Unicode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‹N°›</a:t>
            </a:fld>
            <a:endParaRPr lang="fr-FR" sz="1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dt" idx="15"/>
          </p:nvPr>
        </p:nvSpPr>
        <p:spPr>
          <a:xfrm>
            <a:off x="6726960" y="6408000"/>
            <a:ext cx="1919520" cy="365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>
              <a:buNone/>
              <a:defRPr lang="fr-FR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strike="noStrike" spc="-1">
                <a:solidFill>
                  <a:srgbClr val="000000"/>
                </a:solidFill>
                <a:latin typeface="Times New Roman"/>
              </a:rPr>
              <a:t>&lt;date/heure&gt;</a:t>
            </a:r>
          </a:p>
        </p:txBody>
      </p:sp>
      <p:sp>
        <p:nvSpPr>
          <p:cNvPr id="19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Connecteur droit 9"/>
          <p:cNvCxnSpPr/>
          <p:nvPr/>
        </p:nvCxnSpPr>
        <p:spPr>
          <a:xfrm>
            <a:off x="360000" y="6379200"/>
            <a:ext cx="8424360" cy="360"/>
          </a:xfrm>
          <a:prstGeom prst="straightConnector1">
            <a:avLst/>
          </a:prstGeom>
          <a:ln w="10160">
            <a:solidFill>
              <a:srgbClr val="000000"/>
            </a:solidFill>
            <a:round/>
          </a:ln>
        </p:spPr>
      </p:cxnSp>
      <p:pic>
        <p:nvPicPr>
          <p:cNvPr id="234" name="Image 6"/>
          <p:cNvPicPr/>
          <p:nvPr/>
        </p:nvPicPr>
        <p:blipFill>
          <a:blip r:embed="rId14" cstate="print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 w="0">
            <a:noFill/>
          </a:ln>
        </p:spPr>
      </p:pic>
      <p:sp>
        <p:nvSpPr>
          <p:cNvPr id="235" name="PlaceHolder 1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  <a:solidFill>
            <a:srgbClr val="D9D9D9"/>
          </a:solidFill>
          <a:ln w="0">
            <a:noFill/>
          </a:ln>
        </p:spPr>
        <p:txBody>
          <a:bodyPr lIns="90000" tIns="1080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r>
              <a:rPr sz="1800"/>
              <a:t/>
            </a:r>
            <a:br>
              <a:rPr sz="1800"/>
            </a:br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puis disposer l’image en arrière plan </a:t>
            </a:r>
            <a:r>
              <a:rPr sz="1800"/>
              <a:t/>
            </a:r>
            <a:br>
              <a:rPr sz="1800"/>
            </a:br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r>
              <a:rPr sz="1800"/>
              <a:t/>
            </a:r>
            <a:br>
              <a:rPr sz="1800"/>
            </a:br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Mettre à l’arrière plan)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  <a:noFill/>
          <a:ln w="10080">
            <a:solidFill>
              <a:srgbClr val="000000"/>
            </a:solidFill>
            <a:round/>
          </a:ln>
        </p:spPr>
        <p:txBody>
          <a:bodyPr lIns="0" tIns="0" rIns="0" bIns="360000" anchor="ctr">
            <a:noAutofit/>
          </a:bodyPr>
          <a:lstStyle/>
          <a:p>
            <a:pPr marL="396000" indent="-39600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fr-FR" sz="3250" b="1" strike="noStrike" spc="-1">
                <a:solidFill>
                  <a:srgbClr val="000000"/>
                </a:solidFill>
                <a:latin typeface="Arial"/>
              </a:rPr>
              <a:t>Titre</a:t>
            </a:r>
            <a:endParaRPr lang="fr-FR" sz="3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dt" idx="16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750" b="1" strike="noStrike" cap="all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rgbClr val="000000"/>
                </a:solidFill>
                <a:latin typeface="Arial"/>
              </a:rPr>
              <a:t>&lt;date/heure&gt;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ftr" idx="17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lnSpc>
                <a:spcPct val="100000"/>
              </a:lnSpc>
              <a:buNone/>
              <a:defRPr lang="fr-FR" sz="750" b="1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fr-FR" sz="750" b="1" strike="noStrike" spc="-1">
                <a:solidFill>
                  <a:srgbClr val="000000"/>
                </a:solidFill>
                <a:latin typeface="Arial"/>
              </a:rPr>
              <a:t>&lt;pied de page&gt;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sldNum" idx="18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750" b="1" strike="noStrike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6B3D9B2-3562-47B8-BB3B-CB7615773D26}" type="slidenum">
              <a:rPr lang="fr-FR" sz="750" b="1" strike="noStrike" spc="-1">
                <a:solidFill>
                  <a:srgbClr val="000000"/>
                </a:solidFill>
                <a:latin typeface="Arial"/>
              </a:rPr>
              <a:pPr indent="0" algn="r">
                <a:lnSpc>
                  <a:spcPct val="100000"/>
                </a:lnSpc>
                <a:buNone/>
              </a:pPr>
              <a:t>‹N°›</a:t>
            </a:fld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onnect.education.gouv.fr/idp/profile/SAML2/Redirect/SSO?execution=e1s1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onnect.education.gouv.fr/idp/profile/SAML2/Redirect/SSO?execution=e1s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1680" cy="182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464646"/>
                </a:solidFill>
                <a:latin typeface="Lucida Sans Unicode"/>
              </a:rPr>
              <a:t>Orientation et affectation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ubTitle"/>
          </p:nvPr>
        </p:nvSpPr>
        <p:spPr>
          <a:xfrm>
            <a:off x="685800" y="3611520"/>
            <a:ext cx="7771680" cy="119916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rmAutofit fontScale="61000"/>
          </a:bodyPr>
          <a:lstStyle/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700" b="0" strike="noStrike" spc="-1">
                <a:solidFill>
                  <a:srgbClr val="464646"/>
                </a:solidFill>
                <a:latin typeface="Lucida Sans Unicode"/>
              </a:rPr>
              <a:t>Procédures parents au 3</a:t>
            </a:r>
            <a:r>
              <a:rPr lang="fr-FR" sz="2700" b="0" strike="noStrike" spc="-1" baseline="30000">
                <a:solidFill>
                  <a:srgbClr val="464646"/>
                </a:solidFill>
                <a:latin typeface="Lucida Sans Unicode"/>
              </a:rPr>
              <a:t>e</a:t>
            </a:r>
            <a:r>
              <a:rPr lang="fr-FR" sz="2700" b="0" strike="noStrike" spc="-1">
                <a:solidFill>
                  <a:srgbClr val="464646"/>
                </a:solidFill>
                <a:latin typeface="Lucida Sans Unicode"/>
              </a:rPr>
              <a:t> trimestre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700" b="0" strike="noStrike" spc="-1">
                <a:solidFill>
                  <a:srgbClr val="464646"/>
                </a:solidFill>
                <a:latin typeface="Lucida Sans Unicode"/>
              </a:rPr>
              <a:t>Collège La Venaiserie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700" b="0" strike="noStrike" spc="-1">
                <a:solidFill>
                  <a:srgbClr val="464646"/>
                </a:solidFill>
                <a:latin typeface="Lucida Sans Unicode"/>
              </a:rPr>
              <a:t>Saint Barthélémy d’Anjou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700" b="0" strike="noStrike" spc="-1">
                <a:solidFill>
                  <a:srgbClr val="464646"/>
                </a:solidFill>
                <a:latin typeface="Lucida Sans Unicode"/>
              </a:rPr>
              <a:t>09/05/2023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Saisissez vos identifiants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8" name="Espace réservé du contenu 3"/>
          <p:cNvPicPr/>
          <p:nvPr/>
        </p:nvPicPr>
        <p:blipFill>
          <a:blip r:embed="rId2" cstate="print"/>
          <a:stretch/>
        </p:blipFill>
        <p:spPr>
          <a:xfrm>
            <a:off x="888120" y="1481040"/>
            <a:ext cx="7367040" cy="4525200"/>
          </a:xfrm>
          <a:prstGeom prst="rect">
            <a:avLst/>
          </a:prstGeom>
          <a:ln w="9525">
            <a:noFill/>
          </a:ln>
        </p:spPr>
      </p:pic>
      <p:sp>
        <p:nvSpPr>
          <p:cNvPr id="299" name="Ellipse 4"/>
          <p:cNvSpPr/>
          <p:nvPr/>
        </p:nvSpPr>
        <p:spPr>
          <a:xfrm>
            <a:off x="3643200" y="2143080"/>
            <a:ext cx="3999960" cy="235656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722520" y="1059840"/>
            <a:ext cx="7771680" cy="182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DEF5FA"/>
                </a:solidFill>
                <a:latin typeface="Lucida Sans Unicode"/>
              </a:rPr>
              <a:t>Première étape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3922560" y="2931840"/>
            <a:ext cx="4571280" cy="145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82000"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3000" b="1" strike="noStrike" spc="-1">
                <a:solidFill>
                  <a:srgbClr val="FFFFFF"/>
                </a:solidFill>
                <a:latin typeface="Lucida Sans Unicode"/>
              </a:rPr>
              <a:t>Vœux d’orientation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  <a:p>
            <a:pPr marL="354240" indent="-2656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  <a:tabLst>
                <a:tab pos="0" algn="l"/>
              </a:tabLst>
            </a:pP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2</a:t>
            </a:r>
            <a:r>
              <a:rPr lang="fr-FR" sz="2300" b="0" strike="noStrike" spc="-1" baseline="30000">
                <a:solidFill>
                  <a:srgbClr val="FFFFFF"/>
                </a:solidFill>
                <a:latin typeface="Lucida Sans Unicode"/>
              </a:rPr>
              <a:t>nde</a:t>
            </a: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 GT ou STHR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354240" indent="-2656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  <a:tabLst>
                <a:tab pos="0" algn="l"/>
              </a:tabLst>
            </a:pP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2</a:t>
            </a:r>
            <a:r>
              <a:rPr lang="fr-FR" sz="2300" b="0" strike="noStrike" spc="-1" baseline="30000">
                <a:solidFill>
                  <a:srgbClr val="FFFFFF"/>
                </a:solidFill>
                <a:latin typeface="Lucida Sans Unicode"/>
              </a:rPr>
              <a:t>nde</a:t>
            </a: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 Professionnelle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354240" indent="-26568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  <a:tabLst>
                <a:tab pos="0" algn="l"/>
              </a:tabLst>
            </a:pP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2</a:t>
            </a:r>
            <a:r>
              <a:rPr lang="fr-FR" sz="2300" b="0" strike="noStrike" spc="-1" baseline="30000">
                <a:solidFill>
                  <a:srgbClr val="FFFFFF"/>
                </a:solidFill>
                <a:latin typeface="Lucida Sans Unicode"/>
              </a:rPr>
              <a:t>nde</a:t>
            </a: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 CAP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Choisissez l’onglet Orientation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3" name="Espace réservé du contenu 3"/>
          <p:cNvPicPr/>
          <p:nvPr/>
        </p:nvPicPr>
        <p:blipFill>
          <a:blip r:embed="rId2" cstate="print"/>
          <a:stretch/>
        </p:blipFill>
        <p:spPr>
          <a:xfrm>
            <a:off x="1628280" y="2729520"/>
            <a:ext cx="5886720" cy="2028240"/>
          </a:xfrm>
          <a:prstGeom prst="rect">
            <a:avLst/>
          </a:prstGeom>
          <a:ln w="0">
            <a:noFill/>
          </a:ln>
        </p:spPr>
      </p:pic>
      <p:sp>
        <p:nvSpPr>
          <p:cNvPr id="304" name="Ellipse 4"/>
          <p:cNvSpPr/>
          <p:nvPr/>
        </p:nvSpPr>
        <p:spPr>
          <a:xfrm>
            <a:off x="2000160" y="3500280"/>
            <a:ext cx="1213560" cy="42804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dt" idx="19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r">
              <a:lnSpc>
                <a:spcPct val="100000"/>
              </a:lnSpc>
              <a:buNone/>
              <a:defRPr lang="fr-FR" sz="750" b="1" strike="noStrike" cap="all" spc="-1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fr-FR" sz="750" b="1" strike="noStrike" cap="all" spc="-1">
                <a:solidFill>
                  <a:srgbClr val="000000"/>
                </a:solidFill>
                <a:latin typeface="Arial"/>
              </a:rPr>
              <a:t>2022-2023</a:t>
            </a:r>
            <a:endParaRPr lang="fr-FR" sz="75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Rectangle 3"/>
          <p:cNvSpPr/>
          <p:nvPr/>
        </p:nvSpPr>
        <p:spPr>
          <a:xfrm>
            <a:off x="552240" y="1080000"/>
            <a:ext cx="8087760" cy="100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2060"/>
                </a:solidFill>
                <a:latin typeface="Arial"/>
              </a:rPr>
              <a:t>L’accusé de réception des avis du conseil de classe pourra être effectué indifféremment par l’un ou l’autre des représentants légaux</a:t>
            </a:r>
            <a:r>
              <a:rPr lang="fr-FR" sz="1600" b="0" strike="noStrike" spc="-1">
                <a:solidFill>
                  <a:srgbClr val="002060"/>
                </a:solidFill>
                <a:latin typeface="Arial"/>
              </a:rPr>
              <a:t>.</a:t>
            </a:r>
            <a:endParaRPr lang="fr-FR" sz="16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Image 1"/>
          <p:cNvPicPr/>
          <p:nvPr/>
        </p:nvPicPr>
        <p:blipFill>
          <a:blip r:embed="rId2" cstate="print"/>
          <a:stretch/>
        </p:blipFill>
        <p:spPr>
          <a:xfrm>
            <a:off x="251640" y="2205000"/>
            <a:ext cx="8701920" cy="367164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6"/>
          <p:cNvSpPr txBox="1"/>
          <p:nvPr/>
        </p:nvSpPr>
        <p:spPr>
          <a:xfrm>
            <a:off x="1440000" y="180000"/>
            <a:ext cx="72460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2800" b="1" strike="noStrike" spc="-1">
                <a:solidFill>
                  <a:srgbClr val="464646"/>
                </a:solidFill>
                <a:latin typeface="Lucida Sans Unicode"/>
              </a:rPr>
              <a:t>Accusez réception de l’avis provisoire du 2</a:t>
            </a:r>
            <a:r>
              <a:rPr lang="fr-FR" sz="2800" b="1" strike="noStrike" spc="-1" baseline="33000">
                <a:solidFill>
                  <a:srgbClr val="464646"/>
                </a:solidFill>
                <a:latin typeface="Lucida Sans Unicode"/>
              </a:rPr>
              <a:t>e</a:t>
            </a:r>
            <a:r>
              <a:rPr lang="fr-FR" sz="2800" b="1" strike="noStrike" spc="-1">
                <a:solidFill>
                  <a:srgbClr val="464646"/>
                </a:solidFill>
                <a:latin typeface="Lucida Sans Unicode"/>
              </a:rPr>
              <a:t> trimestre</a:t>
            </a:r>
            <a:endParaRPr lang="fr-F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62488279-BA8F-4AE5-AE90-5870A1950703}" type="slidenum">
              <a:rPr/>
              <a:pPr/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7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Phase définitive courant 3</a:t>
            </a:r>
            <a:r>
              <a:rPr lang="fr-FR" sz="4100" b="1" strike="noStrike" spc="-1" baseline="30000">
                <a:solidFill>
                  <a:srgbClr val="464646"/>
                </a:solidFill>
                <a:latin typeface="Lucida Sans Unicode"/>
              </a:rPr>
              <a:t>e</a:t>
            </a: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 trimestre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Espace réservé du contenu 3"/>
          <p:cNvPicPr/>
          <p:nvPr/>
        </p:nvPicPr>
        <p:blipFill>
          <a:blip r:embed="rId2" cstate="print"/>
          <a:stretch/>
        </p:blipFill>
        <p:spPr>
          <a:xfrm>
            <a:off x="1214280" y="1500120"/>
            <a:ext cx="6723720" cy="4525200"/>
          </a:xfrm>
          <a:prstGeom prst="rect">
            <a:avLst/>
          </a:prstGeom>
          <a:ln w="9525">
            <a:noFill/>
          </a:ln>
        </p:spPr>
      </p:pic>
      <p:sp>
        <p:nvSpPr>
          <p:cNvPr id="311" name="Ellipse 4"/>
          <p:cNvSpPr/>
          <p:nvPr/>
        </p:nvSpPr>
        <p:spPr>
          <a:xfrm>
            <a:off x="3929040" y="5214960"/>
            <a:ext cx="2714040" cy="107100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4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Saisissez et validez les intentions d’orientation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Espace réservé du contenu 3"/>
          <p:cNvPicPr/>
          <p:nvPr/>
        </p:nvPicPr>
        <p:blipFill>
          <a:blip r:embed="rId2" cstate="print"/>
          <a:stretch/>
        </p:blipFill>
        <p:spPr>
          <a:xfrm>
            <a:off x="1143000" y="1285920"/>
            <a:ext cx="6896160" cy="4525200"/>
          </a:xfrm>
          <a:prstGeom prst="rect">
            <a:avLst/>
          </a:prstGeom>
          <a:ln w="0">
            <a:noFill/>
          </a:ln>
        </p:spPr>
      </p:pic>
      <p:sp>
        <p:nvSpPr>
          <p:cNvPr id="314" name="Ellipse 4"/>
          <p:cNvSpPr/>
          <p:nvPr/>
        </p:nvSpPr>
        <p:spPr>
          <a:xfrm>
            <a:off x="4357800" y="3500280"/>
            <a:ext cx="1713960" cy="85644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sp>
        <p:nvSpPr>
          <p:cNvPr id="315" name="Ellipse 5"/>
          <p:cNvSpPr/>
          <p:nvPr/>
        </p:nvSpPr>
        <p:spPr>
          <a:xfrm>
            <a:off x="6143760" y="4000680"/>
            <a:ext cx="1856520" cy="928080"/>
          </a:xfrm>
          <a:prstGeom prst="ellipse">
            <a:avLst/>
          </a:prstGeom>
          <a:noFill/>
          <a:ln>
            <a:solidFill>
              <a:srgbClr val="EB641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722520" y="1059840"/>
            <a:ext cx="7771680" cy="182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DEF5FA"/>
                </a:solidFill>
                <a:latin typeface="Lucida Sans Unicode"/>
              </a:rPr>
              <a:t>2</a:t>
            </a:r>
            <a:r>
              <a:rPr lang="fr-FR" sz="4800" b="1" strike="noStrike" spc="-1" baseline="30000">
                <a:solidFill>
                  <a:srgbClr val="DEF5FA"/>
                </a:solidFill>
                <a:latin typeface="Lucida Sans Unicode"/>
              </a:rPr>
              <a:t>e</a:t>
            </a:r>
            <a:r>
              <a:rPr lang="fr-FR" sz="4800" b="1" strike="noStrike" spc="-1">
                <a:solidFill>
                  <a:srgbClr val="DEF5FA"/>
                </a:solidFill>
                <a:latin typeface="Lucida Sans Unicode"/>
              </a:rPr>
              <a:t> étape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3922560" y="2931840"/>
            <a:ext cx="4571280" cy="145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3000" b="1" strike="noStrike" spc="-1">
                <a:solidFill>
                  <a:srgbClr val="FFFFFF"/>
                </a:solidFill>
                <a:latin typeface="Lucida Sans Unicode"/>
              </a:rPr>
              <a:t>Affectation</a:t>
            </a:r>
            <a:endParaRPr lang="fr-FR" sz="30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  <a:tabLst>
                <a:tab pos="0" algn="l"/>
              </a:tabLst>
            </a:pP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Choix de l’établissement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Arial"/>
              <a:buChar char="•"/>
              <a:tabLst>
                <a:tab pos="0" algn="l"/>
              </a:tabLst>
            </a:pP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Choix de la formation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4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Sur Educonnect, choisissez l’onglet Affectation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9" name="Espace réservé du contenu 3" descr="2022-04-05 12_42_14-Window.png"/>
          <p:cNvPicPr/>
          <p:nvPr/>
        </p:nvPicPr>
        <p:blipFill>
          <a:blip r:embed="rId2" cstate="print"/>
          <a:stretch/>
        </p:blipFill>
        <p:spPr>
          <a:xfrm>
            <a:off x="904680" y="1481040"/>
            <a:ext cx="7333560" cy="4525200"/>
          </a:xfrm>
          <a:prstGeom prst="rect">
            <a:avLst/>
          </a:prstGeom>
          <a:ln w="0">
            <a:noFill/>
          </a:ln>
        </p:spPr>
      </p:pic>
      <p:sp>
        <p:nvSpPr>
          <p:cNvPr id="320" name="Ellipse 4"/>
          <p:cNvSpPr/>
          <p:nvPr/>
        </p:nvSpPr>
        <p:spPr>
          <a:xfrm>
            <a:off x="1143000" y="3500280"/>
            <a:ext cx="1142280" cy="49932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sp>
        <p:nvSpPr>
          <p:cNvPr id="321" name="Ellipse 5"/>
          <p:cNvSpPr/>
          <p:nvPr/>
        </p:nvSpPr>
        <p:spPr>
          <a:xfrm>
            <a:off x="3357720" y="4214880"/>
            <a:ext cx="3499920" cy="92808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2880000" y="5220000"/>
            <a:ext cx="1079640" cy="35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5940000" y="5220000"/>
            <a:ext cx="1259640" cy="35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4320000" y="5220000"/>
            <a:ext cx="1259640" cy="3596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4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Service affectation contient un moteur de recherche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Picture 2"/>
          <p:cNvPicPr/>
          <p:nvPr/>
        </p:nvPicPr>
        <p:blipFill>
          <a:blip r:embed="rId2" cstate="print"/>
          <a:stretch/>
        </p:blipFill>
        <p:spPr>
          <a:xfrm>
            <a:off x="91440" y="1481040"/>
            <a:ext cx="8908920" cy="5339160"/>
          </a:xfrm>
          <a:prstGeom prst="rect">
            <a:avLst/>
          </a:prstGeom>
          <a:ln w="9525">
            <a:noFill/>
          </a:ln>
        </p:spPr>
      </p:pic>
      <p:sp>
        <p:nvSpPr>
          <p:cNvPr id="327" name="Ellipse 6"/>
          <p:cNvSpPr/>
          <p:nvPr/>
        </p:nvSpPr>
        <p:spPr>
          <a:xfrm>
            <a:off x="500040" y="2071800"/>
            <a:ext cx="4928400" cy="49932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00040" y="274680"/>
            <a:ext cx="772884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Le menu de recherche rapide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Image 328"/>
          <p:cNvPicPr/>
          <p:nvPr/>
        </p:nvPicPr>
        <p:blipFill>
          <a:blip r:embed="rId2" cstate="print"/>
          <a:stretch/>
        </p:blipFill>
        <p:spPr>
          <a:xfrm>
            <a:off x="360000" y="1394640"/>
            <a:ext cx="8608320" cy="4545000"/>
          </a:xfrm>
          <a:prstGeom prst="rect">
            <a:avLst/>
          </a:prstGeom>
          <a:ln w="0">
            <a:noFill/>
          </a:ln>
        </p:spPr>
      </p:pic>
      <p:sp>
        <p:nvSpPr>
          <p:cNvPr id="330" name="Ellipse 329"/>
          <p:cNvSpPr/>
          <p:nvPr/>
        </p:nvSpPr>
        <p:spPr>
          <a:xfrm>
            <a:off x="1620000" y="1800000"/>
            <a:ext cx="3059640" cy="1079640"/>
          </a:xfrm>
          <a:prstGeom prst="ellipse">
            <a:avLst/>
          </a:prstGeom>
          <a:noFill/>
          <a:ln w="38160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1" name="Ellipse 330"/>
          <p:cNvSpPr/>
          <p:nvPr/>
        </p:nvSpPr>
        <p:spPr>
          <a:xfrm>
            <a:off x="4680000" y="1800000"/>
            <a:ext cx="3059640" cy="1079640"/>
          </a:xfrm>
          <a:prstGeom prst="ellipse">
            <a:avLst/>
          </a:prstGeom>
          <a:noFill/>
          <a:ln w="38160">
            <a:solidFill>
              <a:srgbClr val="FF860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9080" tIns="64080" rIns="109080" bIns="6408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/>
          </p:nvPr>
        </p:nvSpPr>
        <p:spPr>
          <a:xfrm>
            <a:off x="457200" y="1481400"/>
            <a:ext cx="8228880" cy="4875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6000"/>
          </a:bodyPr>
          <a:lstStyle/>
          <a:p>
            <a:pPr marL="350640" indent="-245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Saisie des intentions provisoires d’orientation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50640" indent="-245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3 Voies possibles :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596160" lvl="1" indent="-21888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2</a:t>
            </a:r>
            <a:r>
              <a:rPr lang="fr-FR" sz="2300" b="0" strike="noStrike" spc="-1" baseline="30000">
                <a:solidFill>
                  <a:srgbClr val="000000"/>
                </a:solidFill>
                <a:latin typeface="Lucida Sans Unicode"/>
              </a:rPr>
              <a:t>nde</a:t>
            </a: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 Générale et Technologique (GT) ou STHR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596160" lvl="1" indent="-21888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2</a:t>
            </a:r>
            <a:r>
              <a:rPr lang="fr-FR" sz="2300" b="0" strike="noStrike" spc="-1" baseline="30000">
                <a:solidFill>
                  <a:srgbClr val="000000"/>
                </a:solidFill>
                <a:latin typeface="Lucida Sans Unicode"/>
              </a:rPr>
              <a:t>nde</a:t>
            </a: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 professionnelle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596160" lvl="1" indent="-21888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2</a:t>
            </a:r>
            <a:r>
              <a:rPr lang="fr-FR" sz="2300" b="0" strike="noStrike" spc="-1" baseline="30000">
                <a:solidFill>
                  <a:srgbClr val="000000"/>
                </a:solidFill>
                <a:latin typeface="Lucida Sans Unicode"/>
              </a:rPr>
              <a:t>nde</a:t>
            </a: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 CAP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350640" indent="-245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Conseil de classe émet un avis pour chaque demande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596160" lvl="1" indent="-21888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Favorable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596160" lvl="1" indent="-21888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Réservé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596160" lvl="1" indent="-21888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300" b="0" strike="noStrike" spc="-1">
                <a:solidFill>
                  <a:srgbClr val="000000"/>
                </a:solidFill>
                <a:latin typeface="Lucida Sans Unicode"/>
              </a:rPr>
              <a:t>Défavorable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  <a:p>
            <a:pPr marL="350640" indent="-2451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Famille prend connaissance de l’avis du conseil de classe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596160" indent="0">
              <a:lnSpc>
                <a:spcPct val="100000"/>
              </a:lnSpc>
              <a:spcBef>
                <a:spcPts val="323"/>
              </a:spcBef>
              <a:buNone/>
              <a:tabLst>
                <a:tab pos="0" algn="l"/>
              </a:tabLst>
            </a:pP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3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Une procédure en plusieurs temps</a:t>
            </a:r>
            <a:r>
              <a:rPr sz="4100"/>
              <a:t/>
            </a:r>
            <a:br>
              <a:rPr sz="4100"/>
            </a:b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2</a:t>
            </a:r>
            <a:r>
              <a:rPr lang="fr-FR" sz="4100" b="1" strike="noStrike" spc="-1" baseline="33000">
                <a:solidFill>
                  <a:srgbClr val="464646"/>
                </a:solidFill>
                <a:latin typeface="Lucida Sans Unicode"/>
              </a:rPr>
              <a:t>e</a:t>
            </a: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 trimestre (rappel)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0040" y="274680"/>
            <a:ext cx="772884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Filtres avancés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Rectangle 2"/>
          <p:cNvSpPr/>
          <p:nvPr/>
        </p:nvSpPr>
        <p:spPr>
          <a:xfrm>
            <a:off x="6000840" y="2571840"/>
            <a:ext cx="2714040" cy="228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chemeClr val="accent3"/>
                </a:solidFill>
                <a:latin typeface="Lucida Sans Unicode"/>
                <a:ea typeface="DejaVu Sans"/>
              </a:rPr>
              <a:t>Type de formation </a:t>
            </a: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(Seconde générale et technologique / Seconde professionnelle /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Première année de CAP / Autres types de formation)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Picture 1"/>
          <p:cNvPicPr/>
          <p:nvPr/>
        </p:nvPicPr>
        <p:blipFill>
          <a:blip r:embed="rId2" cstate="print"/>
          <a:stretch/>
        </p:blipFill>
        <p:spPr>
          <a:xfrm>
            <a:off x="1285920" y="1643040"/>
            <a:ext cx="3961800" cy="3513960"/>
          </a:xfrm>
          <a:prstGeom prst="rect">
            <a:avLst/>
          </a:prstGeom>
          <a:ln w="9525">
            <a:noFill/>
          </a:ln>
        </p:spPr>
      </p:pic>
      <p:cxnSp>
        <p:nvCxnSpPr>
          <p:cNvPr id="335" name="Connecteur droit avec flèche 1"/>
          <p:cNvCxnSpPr/>
          <p:nvPr/>
        </p:nvCxnSpPr>
        <p:spPr>
          <a:xfrm flipH="1">
            <a:off x="4786200" y="2143080"/>
            <a:ext cx="929520" cy="214920"/>
          </a:xfrm>
          <a:prstGeom prst="straightConnector1">
            <a:avLst/>
          </a:prstGeom>
          <a:ln w="19050">
            <a:solidFill>
              <a:srgbClr val="2DA2BF"/>
            </a:solidFill>
            <a:round/>
            <a:tailEnd type="arrow" w="med" len="med"/>
          </a:ln>
        </p:spPr>
      </p:cxnSp>
      <p:sp>
        <p:nvSpPr>
          <p:cNvPr id="336" name="ZoneTexte 1"/>
          <p:cNvSpPr/>
          <p:nvPr/>
        </p:nvSpPr>
        <p:spPr>
          <a:xfrm>
            <a:off x="5945040" y="1857240"/>
            <a:ext cx="27730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1FAECD"/>
                </a:solidFill>
                <a:latin typeface="Lucida Sans Unicode"/>
                <a:ea typeface="DejaVu Sans"/>
              </a:rPr>
              <a:t>Critères géographiques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37" name="Connecteur droit avec flèche 2"/>
          <p:cNvCxnSpPr/>
          <p:nvPr/>
        </p:nvCxnSpPr>
        <p:spPr>
          <a:xfrm flipH="1">
            <a:off x="4857480" y="2857320"/>
            <a:ext cx="929520" cy="214920"/>
          </a:xfrm>
          <a:prstGeom prst="straightConnector1">
            <a:avLst/>
          </a:prstGeom>
          <a:ln w="19050">
            <a:solidFill>
              <a:srgbClr val="EB641B"/>
            </a:solidFill>
            <a:rou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A savoir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Les établissements privés et agricoles n’ont pas de secteur de recrutement.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La plupart des </a:t>
            </a:r>
            <a:r>
              <a:rPr lang="fr-FR" sz="2700" b="0" strike="noStrike" spc="-1">
                <a:solidFill>
                  <a:schemeClr val="accent3"/>
                </a:solidFill>
                <a:latin typeface="Lucida Sans Unicode"/>
              </a:rPr>
              <a:t>bacs pros </a:t>
            </a: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sont organisés en famille de métiers. Pour les candidats </a:t>
            </a:r>
            <a:r>
              <a:rPr lang="fr-FR" sz="2700" b="0" strike="noStrike" spc="-1">
                <a:solidFill>
                  <a:schemeClr val="accent3"/>
                </a:solidFill>
                <a:latin typeface="Lucida Sans Unicode"/>
              </a:rPr>
              <a:t>scolaires,</a:t>
            </a: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 </a:t>
            </a:r>
            <a:r>
              <a:rPr lang="fr-FR" sz="2700" b="0" strike="noStrike" spc="-1">
                <a:solidFill>
                  <a:schemeClr val="accent3"/>
                </a:solidFill>
                <a:latin typeface="Lucida Sans Unicode"/>
              </a:rPr>
              <a:t>choisir une famille de métiers</a:t>
            </a: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.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Pour les choix en </a:t>
            </a:r>
            <a:r>
              <a:rPr lang="fr-FR" sz="2700" b="0" strike="noStrike" spc="-1">
                <a:solidFill>
                  <a:schemeClr val="accent3"/>
                </a:solidFill>
                <a:latin typeface="Lucida Sans Unicode"/>
              </a:rPr>
              <a:t>apprentissage</a:t>
            </a: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 : vous choisissez </a:t>
            </a:r>
            <a:r>
              <a:rPr lang="fr-FR" sz="2700" b="0" strike="noStrike" spc="-1">
                <a:solidFill>
                  <a:schemeClr val="accent3"/>
                </a:solidFill>
                <a:latin typeface="Lucida Sans Unicode"/>
              </a:rPr>
              <a:t>directement le bac pro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56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sz="4100"/>
              <a:t/>
            </a:r>
            <a:br>
              <a:rPr sz="4100"/>
            </a:b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Exemple dans le domaine commerce vente de choix en bac pro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457200" y="5410080"/>
            <a:ext cx="4039560" cy="761400"/>
          </a:xfrm>
          <a:prstGeom prst="rect">
            <a:avLst/>
          </a:prstGeom>
          <a:solidFill>
            <a:schemeClr val="accent1"/>
          </a:solidFill>
          <a:ln w="9720">
            <a:solidFill>
              <a:srgbClr val="2DA2BF"/>
            </a:solidFill>
            <a:miter/>
          </a:ln>
        </p:spPr>
        <p:txBody>
          <a:bodyPr lIns="182880" tIns="45000" rIns="90000" bIns="45000" anchor="ctr">
            <a:normAutofit fontScale="81000"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FFFFFF"/>
                </a:solidFill>
                <a:latin typeface="Lucida Sans Unicode"/>
              </a:rPr>
              <a:t>En lycée pro avec des semaines de stage obligatoires (PFMP)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4645080" y="5410080"/>
            <a:ext cx="4041000" cy="761400"/>
          </a:xfrm>
          <a:prstGeom prst="rect">
            <a:avLst/>
          </a:prstGeom>
          <a:solidFill>
            <a:schemeClr val="accent3"/>
          </a:solidFill>
          <a:ln w="9720">
            <a:solidFill>
              <a:srgbClr val="EB641B"/>
            </a:solidFill>
            <a:miter/>
          </a:ln>
        </p:spPr>
        <p:txBody>
          <a:bodyPr lIns="182880" tIns="45000" rIns="90000" bIns="45000" anchor="ctr">
            <a:normAutofit fontScale="64000"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FFFFFF"/>
                </a:solidFill>
                <a:latin typeface="Lucida Sans Unicode"/>
              </a:rPr>
              <a:t>Obligation de trouver un lieu d’accueil et de signer un contrat d’apprentissage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428760" y="2214720"/>
            <a:ext cx="4039560" cy="359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400" b="0" strike="noStrike" spc="-1">
                <a:solidFill>
                  <a:schemeClr val="accent1"/>
                </a:solidFill>
                <a:latin typeface="Lucida Sans Unicode"/>
              </a:rPr>
              <a:t>Scolaire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Famille de métier MRC (Métiers de la relation client)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Choix bac pro à la fin de la 2</a:t>
            </a:r>
            <a:r>
              <a:rPr lang="fr-FR" sz="2000" b="0" strike="noStrike" spc="-1" baseline="30000">
                <a:solidFill>
                  <a:srgbClr val="000000"/>
                </a:solidFill>
                <a:latin typeface="Lucida Sans Unicode"/>
              </a:rPr>
              <a:t>nde</a:t>
            </a: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 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/>
          </p:nvPr>
        </p:nvSpPr>
        <p:spPr>
          <a:xfrm>
            <a:off x="4643280" y="2214720"/>
            <a:ext cx="4041000" cy="3599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400" b="0" strike="noStrike" spc="-1">
                <a:solidFill>
                  <a:schemeClr val="accent3"/>
                </a:solidFill>
                <a:latin typeface="Lucida Sans Unicode"/>
              </a:rPr>
              <a:t>Apprentissage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400" b="0" strike="noStrike" spc="-1">
                <a:solidFill>
                  <a:srgbClr val="000000"/>
                </a:solidFill>
                <a:latin typeface="Lucida Sans Unicode"/>
              </a:rPr>
              <a:t>Choix direct entre :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Bac métiers du commerce et de la vente option A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Bac métiers du commerce et de la vente option B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Bac Accueil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Onglet alternance</a:t>
            </a:r>
            <a:r>
              <a:rPr sz="4100"/>
              <a:t/>
            </a:r>
            <a:br>
              <a:rPr sz="4100"/>
            </a:br>
            <a:r>
              <a:rPr lang="fr-FR" sz="2700" b="1" strike="noStrike" spc="-1">
                <a:solidFill>
                  <a:srgbClr val="464646"/>
                </a:solidFill>
                <a:latin typeface="Lucida Sans Unicode"/>
              </a:rPr>
              <a:t>Offres de contrat d’apprentissage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6" name="Picture 2"/>
          <p:cNvPicPr/>
          <p:nvPr/>
        </p:nvPicPr>
        <p:blipFill>
          <a:blip r:embed="rId2" cstate="print"/>
          <a:stretch/>
        </p:blipFill>
        <p:spPr>
          <a:xfrm>
            <a:off x="1663560" y="1481040"/>
            <a:ext cx="5816520" cy="4525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Saisir ses vœux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8" name="Picture 6"/>
          <p:cNvPicPr/>
          <p:nvPr/>
        </p:nvPicPr>
        <p:blipFill>
          <a:blip r:embed="rId2" cstate="print"/>
          <a:stretch/>
        </p:blipFill>
        <p:spPr>
          <a:xfrm>
            <a:off x="0" y="1143000"/>
            <a:ext cx="7643160" cy="4298760"/>
          </a:xfrm>
          <a:prstGeom prst="rect">
            <a:avLst/>
          </a:prstGeom>
          <a:ln w="9525">
            <a:noFill/>
          </a:ln>
        </p:spPr>
      </p:pic>
      <p:sp>
        <p:nvSpPr>
          <p:cNvPr id="349" name="Ellipse 12"/>
          <p:cNvSpPr/>
          <p:nvPr/>
        </p:nvSpPr>
        <p:spPr>
          <a:xfrm>
            <a:off x="3643200" y="2571840"/>
            <a:ext cx="1571040" cy="642240"/>
          </a:xfrm>
          <a:prstGeom prst="ellipse">
            <a:avLst/>
          </a:prstGeom>
          <a:noFill/>
          <a:ln>
            <a:solidFill>
              <a:srgbClr val="EB641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pic>
        <p:nvPicPr>
          <p:cNvPr id="350" name="Picture 7"/>
          <p:cNvPicPr/>
          <p:nvPr/>
        </p:nvPicPr>
        <p:blipFill>
          <a:blip r:embed="rId3" cstate="print"/>
          <a:stretch/>
        </p:blipFill>
        <p:spPr>
          <a:xfrm>
            <a:off x="4786200" y="285840"/>
            <a:ext cx="2256840" cy="818280"/>
          </a:xfrm>
          <a:prstGeom prst="rect">
            <a:avLst/>
          </a:prstGeom>
          <a:ln w="9525">
            <a:noFill/>
          </a:ln>
        </p:spPr>
      </p:pic>
      <p:cxnSp>
        <p:nvCxnSpPr>
          <p:cNvPr id="351" name="Connecteur droit avec flèche 14"/>
          <p:cNvCxnSpPr>
            <a:endCxn id="349" idx="0"/>
          </p:cNvCxnSpPr>
          <p:nvPr/>
        </p:nvCxnSpPr>
        <p:spPr>
          <a:xfrm flipH="1">
            <a:off x="4429080" y="785520"/>
            <a:ext cx="1000800" cy="1787040"/>
          </a:xfrm>
          <a:prstGeom prst="straightConnector1">
            <a:avLst/>
          </a:prstGeom>
          <a:ln w="28575">
            <a:solidFill>
              <a:srgbClr val="EB641B"/>
            </a:solidFill>
            <a:round/>
            <a:tailEnd type="arrow" w="med" len="med"/>
          </a:ln>
        </p:spPr>
      </p:cxnSp>
      <p:sp>
        <p:nvSpPr>
          <p:cNvPr id="352" name="Ellipse 17"/>
          <p:cNvSpPr/>
          <p:nvPr/>
        </p:nvSpPr>
        <p:spPr>
          <a:xfrm>
            <a:off x="6072120" y="1214280"/>
            <a:ext cx="928080" cy="78516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pic>
        <p:nvPicPr>
          <p:cNvPr id="353" name="Picture 8"/>
          <p:cNvPicPr/>
          <p:nvPr/>
        </p:nvPicPr>
        <p:blipFill>
          <a:blip r:embed="rId4" cstate="print"/>
          <a:stretch/>
        </p:blipFill>
        <p:spPr>
          <a:xfrm>
            <a:off x="7929720" y="5286240"/>
            <a:ext cx="1028160" cy="1389960"/>
          </a:xfrm>
          <a:prstGeom prst="rect">
            <a:avLst/>
          </a:prstGeom>
          <a:ln w="9525">
            <a:noFill/>
          </a:ln>
        </p:spPr>
      </p:pic>
      <p:sp>
        <p:nvSpPr>
          <p:cNvPr id="354" name="ZoneTexte 24"/>
          <p:cNvSpPr/>
          <p:nvPr/>
        </p:nvSpPr>
        <p:spPr>
          <a:xfrm>
            <a:off x="2928960" y="5500800"/>
            <a:ext cx="52142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Lorsqu’une demande est ajoutée, un nouvel icône cliquable apparaît « Voir et valider les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demandes ». Elle permet d’accéder à sa sélection pour l’ordonner et la valider.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55" name="Connecteur droit avec flèche 22"/>
          <p:cNvCxnSpPr>
            <a:endCxn id="352" idx="4"/>
          </p:cNvCxnSpPr>
          <p:nvPr/>
        </p:nvCxnSpPr>
        <p:spPr>
          <a:xfrm flipH="1" flipV="1">
            <a:off x="6536520" y="1999800"/>
            <a:ext cx="1465200" cy="3358440"/>
          </a:xfrm>
          <a:prstGeom prst="straightConnector1">
            <a:avLst/>
          </a:prstGeom>
          <a:ln w="22225">
            <a:solidFill>
              <a:srgbClr val="2DA2BF"/>
            </a:solidFill>
            <a:round/>
            <a:tailEnd type="arrow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1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Ordonner et valider les demandes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7" name="Picture 2"/>
          <p:cNvPicPr/>
          <p:nvPr/>
        </p:nvPicPr>
        <p:blipFill>
          <a:blip r:embed="rId2" cstate="print"/>
          <a:stretch/>
        </p:blipFill>
        <p:spPr>
          <a:xfrm>
            <a:off x="500040" y="1357200"/>
            <a:ext cx="8228880" cy="3785400"/>
          </a:xfrm>
          <a:prstGeom prst="rect">
            <a:avLst/>
          </a:prstGeom>
          <a:ln w="9525">
            <a:noFill/>
          </a:ln>
        </p:spPr>
      </p:pic>
      <p:sp>
        <p:nvSpPr>
          <p:cNvPr id="358" name="ZoneTexte 6"/>
          <p:cNvSpPr/>
          <p:nvPr/>
        </p:nvSpPr>
        <p:spPr>
          <a:xfrm>
            <a:off x="3714840" y="5214960"/>
            <a:ext cx="51429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Chaque demande formulée peut être supprimée, l’ordre peut être changé.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Les demandes doivent être validées.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Les </a:t>
            </a:r>
            <a:r>
              <a:rPr lang="fr-FR" sz="1800" b="1" strike="noStrike" spc="-1">
                <a:solidFill>
                  <a:schemeClr val="accent3"/>
                </a:solidFill>
                <a:latin typeface="Lucida Sans Unicode"/>
                <a:ea typeface="DejaVu Sans"/>
              </a:rPr>
              <a:t>modifications restent possibles jusqu’au jeudi 8 juin 2023 10h.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Ellipse 7"/>
          <p:cNvSpPr/>
          <p:nvPr/>
        </p:nvSpPr>
        <p:spPr>
          <a:xfrm>
            <a:off x="3286080" y="3571920"/>
            <a:ext cx="3285360" cy="713520"/>
          </a:xfrm>
          <a:prstGeom prst="ellipse">
            <a:avLst/>
          </a:prstGeom>
          <a:noFill/>
          <a:ln>
            <a:solidFill>
              <a:srgbClr val="EB641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sp>
        <p:nvSpPr>
          <p:cNvPr id="360" name="Ellipse 5"/>
          <p:cNvSpPr/>
          <p:nvPr/>
        </p:nvSpPr>
        <p:spPr>
          <a:xfrm>
            <a:off x="2428920" y="1928880"/>
            <a:ext cx="785160" cy="178524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4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Téléchargez le récapitulatif (facultatif)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2" name="Picture 2"/>
          <p:cNvPicPr/>
          <p:nvPr/>
        </p:nvPicPr>
        <p:blipFill>
          <a:blip r:embed="rId2" cstate="print"/>
          <a:stretch/>
        </p:blipFill>
        <p:spPr>
          <a:xfrm>
            <a:off x="428760" y="1285920"/>
            <a:ext cx="8228880" cy="4165920"/>
          </a:xfrm>
          <a:prstGeom prst="rect">
            <a:avLst/>
          </a:prstGeom>
          <a:ln w="9525">
            <a:noFill/>
          </a:ln>
        </p:spPr>
      </p:pic>
      <p:sp>
        <p:nvSpPr>
          <p:cNvPr id="363" name="Ellipse 4"/>
          <p:cNvSpPr/>
          <p:nvPr/>
        </p:nvSpPr>
        <p:spPr>
          <a:xfrm>
            <a:off x="4572000" y="3929040"/>
            <a:ext cx="2428200" cy="999360"/>
          </a:xfrm>
          <a:prstGeom prst="ellipse">
            <a:avLst/>
          </a:prstGeom>
          <a:noFill/>
          <a:ln>
            <a:solidFill>
              <a:srgbClr val="21778D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solidFill>
                <a:schemeClr val="lt1"/>
              </a:solidFill>
              <a:latin typeface="Lucida Sans Unicode"/>
              <a:ea typeface="DejaVu Sans"/>
            </a:endParaRPr>
          </a:p>
        </p:txBody>
      </p:sp>
      <p:sp>
        <p:nvSpPr>
          <p:cNvPr id="364" name="ZoneTexte 5"/>
          <p:cNvSpPr/>
          <p:nvPr/>
        </p:nvSpPr>
        <p:spPr>
          <a:xfrm>
            <a:off x="4143240" y="5500800"/>
            <a:ext cx="485712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Un mail de confirmation est envoyé aux représentants légaux lors de chaque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validation de ses demandes.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Consultation des résultats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6" name="Picture 2"/>
          <p:cNvPicPr/>
          <p:nvPr/>
        </p:nvPicPr>
        <p:blipFill>
          <a:blip r:embed="rId2" cstate="print"/>
          <a:stretch/>
        </p:blipFill>
        <p:spPr>
          <a:xfrm>
            <a:off x="1214280" y="1143000"/>
            <a:ext cx="6214320" cy="4231080"/>
          </a:xfrm>
          <a:prstGeom prst="rect">
            <a:avLst/>
          </a:prstGeom>
          <a:ln w="9525">
            <a:noFill/>
          </a:ln>
        </p:spPr>
      </p:pic>
      <p:sp>
        <p:nvSpPr>
          <p:cNvPr id="367" name="ZoneTexte 4"/>
          <p:cNvSpPr/>
          <p:nvPr/>
        </p:nvSpPr>
        <p:spPr>
          <a:xfrm>
            <a:off x="2700000" y="5429160"/>
            <a:ext cx="62290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À partir du 27 juin 2023 à 14h30, les représentants de l’élève peuvent consulter et télécharger les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Lucida Sans Unicode"/>
                <a:ea typeface="DejaVu Sans"/>
              </a:rPr>
              <a:t>résultats des demandes formulées, y compris si elles portent sur plusieurs académies.</a:t>
            </a:r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83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Une procédure en plusieurs temps</a:t>
            </a:r>
            <a:r>
              <a:rPr sz="4100"/>
              <a:t/>
            </a:r>
            <a:br>
              <a:rPr sz="4100"/>
            </a:b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3</a:t>
            </a:r>
            <a:r>
              <a:rPr lang="fr-FR" sz="4100" b="1" strike="noStrike" spc="-1" baseline="33000">
                <a:solidFill>
                  <a:srgbClr val="464646"/>
                </a:solidFill>
                <a:latin typeface="Lucida Sans Unicode"/>
              </a:rPr>
              <a:t>e</a:t>
            </a: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 trimestre : 2 démarches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285840" y="5410080"/>
            <a:ext cx="8429040" cy="761400"/>
          </a:xfrm>
          <a:prstGeom prst="rect">
            <a:avLst/>
          </a:prstGeom>
          <a:solidFill>
            <a:schemeClr val="accent1"/>
          </a:solidFill>
          <a:ln w="9720">
            <a:solidFill>
              <a:srgbClr val="2DA2BF"/>
            </a:solidFill>
            <a:miter/>
          </a:ln>
        </p:spPr>
        <p:txBody>
          <a:bodyPr lIns="182880" tIns="45000" rIns="90000" bIns="45000" anchor="ctr">
            <a:norm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400" b="0" strike="noStrike" spc="-1">
                <a:solidFill>
                  <a:srgbClr val="FFFFFF"/>
                </a:solidFill>
                <a:latin typeface="Lucida Sans Unicode"/>
              </a:rPr>
              <a:t>Ces démarches se font en ligne sur le site </a:t>
            </a:r>
            <a:r>
              <a:rPr lang="fr-FR" sz="2400" b="0" u="sng" strike="noStrike" spc="-1">
                <a:solidFill>
                  <a:srgbClr val="FF8119"/>
                </a:solidFill>
                <a:uFillTx/>
                <a:latin typeface="Lucida Sans Unicode"/>
                <a:hlinkClick r:id="rId2"/>
              </a:rPr>
              <a:t>Educonnect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57200" y="1444320"/>
            <a:ext cx="4039560" cy="394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000"/>
          </a:bodyPr>
          <a:lstStyle/>
          <a:p>
            <a:pPr marL="36324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Lucida Sans Unicode"/>
              </a:rPr>
              <a:t>Orientation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6324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63240" indent="-25380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Lucida Sans Unicode"/>
              </a:rPr>
              <a:t>Comme au 1</a:t>
            </a:r>
            <a:r>
              <a:rPr lang="fr-FR" sz="2400" b="0" strike="noStrike" spc="-1" baseline="30000">
                <a:solidFill>
                  <a:srgbClr val="000000"/>
                </a:solidFill>
                <a:latin typeface="Lucida Sans Unicode"/>
              </a:rPr>
              <a:t>er</a:t>
            </a:r>
            <a:r>
              <a:rPr lang="fr-FR" sz="2400" b="0" strike="noStrike" spc="-1">
                <a:solidFill>
                  <a:srgbClr val="000000"/>
                </a:solidFill>
                <a:latin typeface="Lucida Sans Unicode"/>
              </a:rPr>
              <a:t> semestre, vous choisissez la voie d’orientation :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617400" lvl="1" indent="-2268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2</a:t>
            </a:r>
            <a:r>
              <a:rPr lang="fr-FR" sz="2000" b="0" strike="noStrike" spc="-1" baseline="30000">
                <a:solidFill>
                  <a:srgbClr val="000000"/>
                </a:solidFill>
                <a:latin typeface="Lucida Sans Unicode"/>
              </a:rPr>
              <a:t>nde</a:t>
            </a: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 GT ou STHR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617400" lvl="1" indent="-2268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2</a:t>
            </a:r>
            <a:r>
              <a:rPr lang="fr-FR" sz="2000" b="0" strike="noStrike" spc="-1" baseline="30000">
                <a:solidFill>
                  <a:srgbClr val="000000"/>
                </a:solidFill>
                <a:latin typeface="Lucida Sans Unicode"/>
              </a:rPr>
              <a:t>nde</a:t>
            </a: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 Professionnelle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617400" lvl="1" indent="-226800">
              <a:lnSpc>
                <a:spcPct val="100000"/>
              </a:lnSpc>
              <a:spcBef>
                <a:spcPts val="323"/>
              </a:spcBef>
              <a:buClr>
                <a:srgbClr val="2DA2BF"/>
              </a:buClr>
              <a:buFont typeface="Verdana"/>
              <a:buChar char="◦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2</a:t>
            </a:r>
            <a:r>
              <a:rPr lang="fr-FR" sz="2000" b="0" strike="noStrike" spc="-1" baseline="30000">
                <a:solidFill>
                  <a:srgbClr val="000000"/>
                </a:solidFill>
                <a:latin typeface="Lucida Sans Unicode"/>
              </a:rPr>
              <a:t>nde</a:t>
            </a: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 CAP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  <a:p>
            <a:pPr marL="617400" indent="0">
              <a:lnSpc>
                <a:spcPct val="100000"/>
              </a:lnSpc>
              <a:spcBef>
                <a:spcPts val="323"/>
              </a:spcBef>
              <a:buNone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Lucida Sans Unicode"/>
              </a:rPr>
              <a:t>Décision du Conseil de classe</a:t>
            </a:r>
            <a:endParaRPr lang="fr-FR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4645080" y="1444320"/>
            <a:ext cx="4041000" cy="3940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400" b="0" u="sng" strike="noStrike" spc="-1">
                <a:solidFill>
                  <a:srgbClr val="000000"/>
                </a:solidFill>
                <a:uFillTx/>
                <a:latin typeface="Lucida Sans Unicode"/>
              </a:rPr>
              <a:t>Affectation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Lucida Sans Unicode"/>
              </a:rPr>
              <a:t>Vous choisissez l’établissement souhaité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Lucida Sans Unicode"/>
              </a:rPr>
              <a:t> Vous choisissez la formation</a:t>
            </a:r>
            <a:endParaRPr lang="fr-F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/>
          </p:nvPr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Saisir les vœux de formation en apprentissage 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Pas d’affectation prononcée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Les représentants légaux  </a:t>
            </a:r>
            <a:r>
              <a:rPr lang="fr-FR" sz="2700" b="0" strike="noStrike" spc="-1">
                <a:solidFill>
                  <a:schemeClr val="accent3"/>
                </a:solidFill>
                <a:latin typeface="Lucida Sans Unicode"/>
              </a:rPr>
              <a:t>doivent rechercher un employeur pour signer un contrat d’apprentissage et prendre contact avec le CFA concerné</a:t>
            </a: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.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Apprentissage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/>
          </p:nvPr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Saisir le vœu sur Educonnect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Prendre contact avec l’établissement souhaité pour connaître les modalités d’inscription.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Établissements Privés 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/>
          </p:nvPr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10 vœux maximum dans l’académie de Nantes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5 vœux supplémentaires dans une autre académie.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Les </a:t>
            </a:r>
            <a:r>
              <a:rPr lang="fr-FR" sz="2700" b="0" strike="noStrike" spc="-1">
                <a:solidFill>
                  <a:schemeClr val="accent3"/>
                </a:solidFill>
                <a:latin typeface="Lucida Sans Unicode"/>
              </a:rPr>
              <a:t>vœux doivent être classés par ordre de préférence</a:t>
            </a: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.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Nombre de vœux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/>
          </p:nvPr>
        </p:nvSpPr>
        <p:spPr>
          <a:xfrm>
            <a:off x="457200" y="14814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fr-FR" sz="2700" b="0" u="sng" strike="noStrike" spc="-1">
                <a:solidFill>
                  <a:srgbClr val="FF8000"/>
                </a:solidFill>
                <a:uFillTx/>
                <a:latin typeface="Lucida Sans Unicode"/>
              </a:rPr>
              <a:t>A rendre au collège avant le 30 mai 2023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2DA2BF"/>
              </a:buClr>
              <a:buSzPct val="68000"/>
              <a:buFont typeface="Wingdings 3" charset="2"/>
              <a:buChar char=""/>
              <a:tabLst>
                <a:tab pos="0" algn="l"/>
              </a:tabLst>
            </a:pPr>
            <a:r>
              <a:rPr lang="fr-FR" sz="2700" b="0" strike="noStrike" spc="-1">
                <a:solidFill>
                  <a:srgbClr val="000000"/>
                </a:solidFill>
                <a:latin typeface="Lucida Sans Unicode"/>
              </a:rPr>
              <a:t>Certaines formations spécifiques nécessitent des candidatures particulières (ex : sections européennes)</a:t>
            </a: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endParaRPr lang="fr-FR" sz="2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Demandes de dérogation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722520" y="1059840"/>
            <a:ext cx="7771680" cy="182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800" b="1" strike="noStrike" spc="-1">
                <a:solidFill>
                  <a:srgbClr val="DEF5FA"/>
                </a:solidFill>
                <a:latin typeface="Lucida Sans Unicode"/>
              </a:rPr>
              <a:t>Procédure sur Educonnect</a:t>
            </a:r>
            <a:endParaRPr lang="fr-FR" sz="4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3922560" y="2931840"/>
            <a:ext cx="4571280" cy="145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fr-FR" sz="2300" b="0" strike="noStrike" spc="-1">
                <a:solidFill>
                  <a:srgbClr val="FFFFFF"/>
                </a:solidFill>
                <a:latin typeface="Lucida Sans Unicode"/>
              </a:rPr>
              <a:t>Utilisez vos identifiants Parents !</a:t>
            </a:r>
            <a:endParaRPr lang="fr-FR" sz="23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4100" b="1" strike="noStrike" spc="-1">
                <a:solidFill>
                  <a:srgbClr val="464646"/>
                </a:solidFill>
                <a:latin typeface="Lucida Sans Unicode"/>
              </a:rPr>
              <a:t>Connexion à Educonnect</a:t>
            </a:r>
            <a:endParaRPr lang="fr-FR" sz="4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Espace réservé du contenu 8"/>
          <p:cNvPicPr/>
          <p:nvPr/>
        </p:nvPicPr>
        <p:blipFill>
          <a:blip r:embed="rId2" cstate="print"/>
          <a:stretch/>
        </p:blipFill>
        <p:spPr>
          <a:xfrm>
            <a:off x="1214280" y="2000160"/>
            <a:ext cx="6614280" cy="4525200"/>
          </a:xfrm>
          <a:prstGeom prst="rect">
            <a:avLst/>
          </a:prstGeom>
          <a:ln w="0">
            <a:noFill/>
          </a:ln>
        </p:spPr>
      </p:pic>
      <p:sp>
        <p:nvSpPr>
          <p:cNvPr id="296" name="Rectangle 1"/>
          <p:cNvSpPr/>
          <p:nvPr/>
        </p:nvSpPr>
        <p:spPr>
          <a:xfrm>
            <a:off x="1785960" y="1432440"/>
            <a:ext cx="5571360" cy="515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0000"/>
                </a:solidFill>
                <a:latin typeface="Arial"/>
                <a:ea typeface="Times New Roman"/>
              </a:rPr>
              <a:t>Rendez vous sur le site internet : </a:t>
            </a:r>
            <a:r>
              <a:rPr lang="fr-FR" sz="1400" b="1" u="sng" strike="noStrike" spc="-1">
                <a:solidFill>
                  <a:srgbClr val="FF8119"/>
                </a:solidFill>
                <a:uFillTx/>
                <a:latin typeface="Arial"/>
                <a:ea typeface="Times New Roman"/>
                <a:hlinkClick r:id="rId3"/>
              </a:rPr>
              <a:t>https://educonnect.education.gouv.fr/</a:t>
            </a: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704</TotalTime>
  <Words>589</Words>
  <Application>Microsoft Office PowerPoint</Application>
  <PresentationFormat>Affichage à l'écran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Concourse</vt:lpstr>
      <vt:lpstr>Concourse</vt:lpstr>
      <vt:lpstr>Concourse</vt:lpstr>
      <vt:lpstr>Concourse</vt:lpstr>
      <vt:lpstr>Concourse</vt:lpstr>
      <vt:lpstr>Office Theme</vt:lpstr>
      <vt:lpstr>Orientation et affectation</vt:lpstr>
      <vt:lpstr>Une procédure en plusieurs temps 2e trimestre (rappel)</vt:lpstr>
      <vt:lpstr>Une procédure en plusieurs temps 3e trimestre : 2 démarches</vt:lpstr>
      <vt:lpstr>Apprentissage</vt:lpstr>
      <vt:lpstr>Établissements Privés </vt:lpstr>
      <vt:lpstr>Nombre de vœux</vt:lpstr>
      <vt:lpstr>Demandes de dérogation</vt:lpstr>
      <vt:lpstr>Procédure sur Educonnect</vt:lpstr>
      <vt:lpstr>Connexion à Educonnect</vt:lpstr>
      <vt:lpstr>Saisissez vos identifiants</vt:lpstr>
      <vt:lpstr>Première étape</vt:lpstr>
      <vt:lpstr>Choisissez l’onglet Orientation</vt:lpstr>
      <vt:lpstr>Diapositive 13</vt:lpstr>
      <vt:lpstr>Phase définitive courant 3e trimestre</vt:lpstr>
      <vt:lpstr>Saisissez et validez les intentions d’orientation</vt:lpstr>
      <vt:lpstr>2e étape</vt:lpstr>
      <vt:lpstr>Sur Educonnect, choisissez l’onglet Affectation</vt:lpstr>
      <vt:lpstr>Service affectation contient un moteur de recherche</vt:lpstr>
      <vt:lpstr>Le menu de recherche rapide</vt:lpstr>
      <vt:lpstr>Filtres avancés</vt:lpstr>
      <vt:lpstr>A savoir</vt:lpstr>
      <vt:lpstr> Exemple dans le domaine commerce vente de choix en bac pro</vt:lpstr>
      <vt:lpstr>Onglet alternance Offres de contrat d’apprentissage</vt:lpstr>
      <vt:lpstr>Saisir ses vœux</vt:lpstr>
      <vt:lpstr>Ordonner et valider les demandes</vt:lpstr>
      <vt:lpstr>Téléchargez le récapitulatif (facultatif)</vt:lpstr>
      <vt:lpstr>Consultation des résultats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et affectation</dc:title>
  <dc:creator>principal</dc:creator>
  <cp:lastModifiedBy>secadm</cp:lastModifiedBy>
  <cp:revision>31</cp:revision>
  <dcterms:created xsi:type="dcterms:W3CDTF">2022-05-16T15:28:39Z</dcterms:created>
  <dcterms:modified xsi:type="dcterms:W3CDTF">2023-05-15T13:49:03Z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Affichage à l'écran (4:3)</vt:lpwstr>
  </property>
  <property fmtid="{D5CDD505-2E9C-101B-9397-08002B2CF9AE}" pid="3" name="Slides">
    <vt:i4>24</vt:i4>
  </property>
</Properties>
</file>